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6CE7B30-0B29-43AD-A247-DBD71028AF80}" type="datetimeFigureOut">
              <a:rPr lang="bg-BG" smtClean="0"/>
              <a:t>29.10.2012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90D48EE-6048-4765-9D0E-A1655C1CBC1C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/index.php?title=%D0%97%D1%8A%D1%80%D0%BD%D0%B5%D0%BD%D0%B0_%D0%BA%D1%83%D0%BB%D1%82%D1%83%D1%80%D0%B0&amp;action=edit&amp;redlink=1" TargetMode="External"/><Relationship Id="rId13" Type="http://schemas.openxmlformats.org/officeDocument/2006/relationships/image" Target="../media/image4.jpg"/><Relationship Id="rId3" Type="http://schemas.openxmlformats.org/officeDocument/2006/relationships/hyperlink" Target="http://bg.wikipedia.org/wiki/%D0%95%D0%B4%D0%BD%D0%BE%D1%81%D0%B5%D0%BC%D0%B5%D0%B4%D0%B5%D0%BB%D0%BD%D0%B8" TargetMode="External"/><Relationship Id="rId7" Type="http://schemas.openxmlformats.org/officeDocument/2006/relationships/hyperlink" Target="http://bg.wikipedia.org/wiki/%D0%90%D0%B7%D0%B8%D1%8F" TargetMode="External"/><Relationship Id="rId12" Type="http://schemas.openxmlformats.org/officeDocument/2006/relationships/image" Target="../media/image3.jpg"/><Relationship Id="rId2" Type="http://schemas.openxmlformats.org/officeDocument/2006/relationships/hyperlink" Target="http://bg.wikipedia.org/wiki/%D0%92%D0%B8%D0%B4_(%D0%B1%D0%B8%D0%BE%D0%BB%D0%BE%D0%B3%D0%B8%D1%8F)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bg.wikipedia.org/wiki/%D0%A1%D0%B5%D0%BC%D0%B5" TargetMode="External"/><Relationship Id="rId11" Type="http://schemas.openxmlformats.org/officeDocument/2006/relationships/hyperlink" Target="http://bg.wikipedia.org/w/index.php?title=%D0%95%D0%B4%D0%BD%D0%BE%D0%B3%D0%BE%D0%B4%D0%B8%D1%88%D0%BD%D0%BE_%D1%80%D0%B0%D1%81%D1%82%D0%B5%D0%BD%D0%B8%D0%B5&amp;action=edit&amp;redlink=1" TargetMode="External"/><Relationship Id="rId5" Type="http://schemas.openxmlformats.org/officeDocument/2006/relationships/hyperlink" Target="http://bg.wikipedia.org/wiki/%D0%96%D0%B8%D1%82%D0%BD%D0%B8" TargetMode="External"/><Relationship Id="rId10" Type="http://schemas.openxmlformats.org/officeDocument/2006/relationships/hyperlink" Target="http://bg.wikipedia.org/wiki/%D0%9F%D1%88%D0%B5%D0%BD%D0%B8%D1%86%D0%B0" TargetMode="External"/><Relationship Id="rId4" Type="http://schemas.openxmlformats.org/officeDocument/2006/relationships/hyperlink" Target="http://bg.wikipedia.org/wiki/%D0%A0%D0%B0%D1%81%D1%82%D0%B5%D0%BD%D0%B8%D1%8F" TargetMode="External"/><Relationship Id="rId9" Type="http://schemas.openxmlformats.org/officeDocument/2006/relationships/hyperlink" Target="http://bg.wikipedia.org/wiki/%D0%A6%D0%B0%D1%80%D0%B5%D0%B2%D0%B8%D1%86%D0%B0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/index.php?title=%D0%9E%D1%80%D0%B8%D0%B7%D0%BE%D0%B2%D0%B0_%D1%85%D0%B0%D1%80%D1%82%D0%B8%D1%8F&amp;action=edit&amp;redlink=1" TargetMode="External"/><Relationship Id="rId3" Type="http://schemas.openxmlformats.org/officeDocument/2006/relationships/hyperlink" Target="http://bg.wikipedia.org/wiki/%D0%9F%D1%83%D0%B4%D1%80%D0%B0" TargetMode="External"/><Relationship Id="rId7" Type="http://schemas.openxmlformats.org/officeDocument/2006/relationships/hyperlink" Target="http://bg.wikipedia.org/wiki/%D0%A4%D1%83%D1%80%D0%B0%D0%B6" TargetMode="External"/><Relationship Id="rId2" Type="http://schemas.openxmlformats.org/officeDocument/2006/relationships/hyperlink" Target="http://bg.wikipedia.org/wiki/%D0%A1%D0%BF%D0%B8%D1%80%D1%8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bg.wikipedia.org/wiki/%D0%A1%D0%BB%D0%B0%D0%BC%D0%B0" TargetMode="External"/><Relationship Id="rId5" Type="http://schemas.openxmlformats.org/officeDocument/2006/relationships/hyperlink" Target="http://bg.wikipedia.org/w/index.php?title=%D0%A4%D0%B0%D1%80%D0%BC%D0%B0%D1%86%D0%B5%D0%B2%D1%82%D0%B8%D1%87%D0%BD%D0%B0_%D0%BF%D1%80%D0%BE%D0%BC%D0%B8%D1%88%D0%BB%D0%B5%D0%BD%D0%BE%D1%81%D1%82&amp;action=edit&amp;redlink=1" TargetMode="External"/><Relationship Id="rId4" Type="http://schemas.openxmlformats.org/officeDocument/2006/relationships/hyperlink" Target="http://bg.wikipedia.org/wiki/%D0%91%D0%B8%D1%80%D0%B0" TargetMode="External"/><Relationship Id="rId9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bg.wikipedia.org/wiki/%D0%9E%D0%B4%D0%BE%D0%BC%D0%B0%D1%88%D0%BD%D1%8F%D0%B2%D0%B0%D0%BD%D0%B5" TargetMode="External"/><Relationship Id="rId2" Type="http://schemas.openxmlformats.org/officeDocument/2006/relationships/hyperlink" Target="http://bg.wikipedia.org/wiki/%D0%90%D0%B7%D0%B8%D1%8F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hyperlink" Target="http://bg.wikipedia.org/wiki/%D0%9A%D0%B8%D1%82%D0%B0%D0%B9" TargetMode="External"/><Relationship Id="rId4" Type="http://schemas.openxmlformats.org/officeDocument/2006/relationships/hyperlink" Target="http://bg.wikipedia.org/wiki/%D0%AF%D0%BD%D0%B4%D0%B7%D1%8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iki/%D0%9F%D1%87%D0%B5%D0%BB%D0%B5%D0%BD_%D0%BC%D0%B5%D0%B4" TargetMode="External"/><Relationship Id="rId3" Type="http://schemas.openxmlformats.org/officeDocument/2006/relationships/hyperlink" Target="http://bg.wikipedia.org/w/index.php?title=%D0%93%D0%BE%D1%82%D0%B2%D0%B5%D0%BD%D0%B5_%D0%BD%D0%B0_%D0%BF%D0%B0%D1%80%D0%B0&amp;action=edit&amp;redlink=1" TargetMode="External"/><Relationship Id="rId7" Type="http://schemas.openxmlformats.org/officeDocument/2006/relationships/hyperlink" Target="http://bg.wikipedia.org/wiki/%D0%97%D0%B0%D1%85%D0%B0%D1%80" TargetMode="External"/><Relationship Id="rId2" Type="http://schemas.openxmlformats.org/officeDocument/2006/relationships/hyperlink" Target="http://bg.wikipedia.org/wiki/%D0%92%D0%B0%D1%80%D0%B5%D0%BD%D0%B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bg.wikipedia.org/wiki/%D0%9C%D0%BB%D1%8F%D0%BA%D0%BE" TargetMode="External"/><Relationship Id="rId11" Type="http://schemas.openxmlformats.org/officeDocument/2006/relationships/image" Target="../media/image9.jpg"/><Relationship Id="rId5" Type="http://schemas.openxmlformats.org/officeDocument/2006/relationships/hyperlink" Target="http://bg.wikipedia.org/w/index.php?title=%D0%A1%D1%8A%D1%80%D0%BC%D0%B0&amp;action=edit&amp;redlink=1" TargetMode="External"/><Relationship Id="rId10" Type="http://schemas.openxmlformats.org/officeDocument/2006/relationships/image" Target="../media/image8.jpg"/><Relationship Id="rId4" Type="http://schemas.openxmlformats.org/officeDocument/2006/relationships/hyperlink" Target="http://bg.wikipedia.org/wiki/%D0%92%D0%BE%D0%B4%D0%B0" TargetMode="External"/><Relationship Id="rId9" Type="http://schemas.openxmlformats.org/officeDocument/2006/relationships/hyperlink" Target="http://bg.wikipedia.org/w/index.php?title=%D0%9E%D1%80%D0%B8%D0%B7%D0%BE%D0%B2%D0%B0_%D0%BA%D0%B0%D1%88%D0%B0&amp;action=edit&amp;redlink=1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bg-BG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Презентацията  е  изготвена  от Тодор Николов,Николай Петров,Нураи Неждет и Павел Дамянов</a:t>
            </a:r>
            <a:endParaRPr lang="bg-BG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одзаглавие 5"/>
          <p:cNvSpPr>
            <a:spLocks noGrp="1"/>
          </p:cNvSpPr>
          <p:nvPr>
            <p:ph type="subTitle" idx="1"/>
          </p:nvPr>
        </p:nvSpPr>
        <p:spPr>
          <a:xfrm>
            <a:off x="1331640" y="4869160"/>
            <a:ext cx="6400800" cy="1752600"/>
          </a:xfrm>
        </p:spPr>
        <p:txBody>
          <a:bodyPr>
            <a:normAutofit/>
          </a:bodyPr>
          <a:lstStyle/>
          <a:p>
            <a:r>
              <a:rPr lang="bg-BG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ориз</a:t>
            </a:r>
            <a:endParaRPr lang="bg-BG" sz="9600" dirty="0"/>
          </a:p>
        </p:txBody>
      </p:sp>
      <p:pic>
        <p:nvPicPr>
          <p:cNvPr id="8" name="Картина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973" y="2204864"/>
            <a:ext cx="4586992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149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дзаглавие 10"/>
          <p:cNvSpPr>
            <a:spLocks noGrp="1"/>
          </p:cNvSpPr>
          <p:nvPr>
            <p:ph type="subTitle" idx="1"/>
          </p:nvPr>
        </p:nvSpPr>
        <p:spPr>
          <a:xfrm>
            <a:off x="0" y="0"/>
            <a:ext cx="4572000" cy="6741368"/>
          </a:xfrm>
        </p:spPr>
        <p:txBody>
          <a:bodyPr>
            <a:normAutofit/>
          </a:bodyPr>
          <a:lstStyle/>
          <a:p>
            <a:r>
              <a:rPr lang="bg-BG" b="1" dirty="0" smtClean="0"/>
              <a:t>Оризът </a:t>
            </a:r>
            <a:r>
              <a:rPr lang="ru-RU" dirty="0"/>
              <a:t> е </a:t>
            </a:r>
            <a:r>
              <a:rPr lang="ru-RU" dirty="0">
                <a:hlinkClick r:id="rId2" tooltip="Вид (биология)"/>
              </a:rPr>
              <a:t>вид</a:t>
            </a:r>
            <a:r>
              <a:rPr lang="ru-RU" dirty="0"/>
              <a:t> </a:t>
            </a:r>
            <a:r>
              <a:rPr lang="ru-RU" dirty="0">
                <a:hlinkClick r:id="rId3" tooltip="Едносемеделни"/>
              </a:rPr>
              <a:t>едносемеделно</a:t>
            </a:r>
            <a:r>
              <a:rPr lang="ru-RU" dirty="0"/>
              <a:t> </a:t>
            </a:r>
            <a:r>
              <a:rPr lang="ru-RU" dirty="0">
                <a:hlinkClick r:id="rId4" tooltip="Растения"/>
              </a:rPr>
              <a:t>растение</a:t>
            </a:r>
            <a:r>
              <a:rPr lang="ru-RU" dirty="0"/>
              <a:t> от семейство </a:t>
            </a:r>
            <a:r>
              <a:rPr lang="ru-RU" dirty="0" smtClean="0">
                <a:hlinkClick r:id="rId5" tooltip="Житни"/>
              </a:rPr>
              <a:t>Житни</a:t>
            </a:r>
            <a:r>
              <a:rPr lang="ru-RU" dirty="0" smtClean="0"/>
              <a:t> </a:t>
            </a:r>
            <a:r>
              <a:rPr lang="ru-RU" dirty="0"/>
              <a:t>Той е важна земеделска култура, чиито </a:t>
            </a:r>
            <a:r>
              <a:rPr lang="ru-RU" dirty="0">
                <a:hlinkClick r:id="rId6" tooltip="Семе"/>
              </a:rPr>
              <a:t>семена</a:t>
            </a:r>
            <a:r>
              <a:rPr lang="ru-RU" dirty="0"/>
              <a:t> са основна храна за големи части от населението на света, най-вече в </a:t>
            </a:r>
            <a:r>
              <a:rPr lang="ru-RU" dirty="0">
                <a:hlinkClick r:id="rId7" tooltip="Азия"/>
              </a:rPr>
              <a:t>Азия</a:t>
            </a:r>
            <a:r>
              <a:rPr lang="ru-RU" dirty="0"/>
              <a:t>.</a:t>
            </a:r>
            <a:r>
              <a:rPr lang="bg-BG" dirty="0"/>
              <a:t> </a:t>
            </a:r>
            <a:r>
              <a:rPr lang="bg-BG" dirty="0" smtClean="0"/>
              <a:t> </a:t>
            </a:r>
            <a:r>
              <a:rPr lang="ru-RU" dirty="0"/>
              <a:t>Към 2009 година оризът е третата най-произвеждана </a:t>
            </a:r>
            <a:r>
              <a:rPr lang="ru-RU" dirty="0">
                <a:hlinkClick r:id="rId8" tooltip="Зърнена култура (страницата не съществува)"/>
              </a:rPr>
              <a:t>зърнена култура</a:t>
            </a:r>
            <a:r>
              <a:rPr lang="ru-RU" dirty="0"/>
              <a:t> в света след </a:t>
            </a:r>
            <a:r>
              <a:rPr lang="ru-RU" dirty="0">
                <a:hlinkClick r:id="rId9" tooltip="Царевица"/>
              </a:rPr>
              <a:t>царевицата</a:t>
            </a:r>
            <a:r>
              <a:rPr lang="ru-RU" dirty="0"/>
              <a:t> и </a:t>
            </a:r>
            <a:r>
              <a:rPr lang="ru-RU" dirty="0" smtClean="0">
                <a:hlinkClick r:id="rId10" tooltip="Пшеница"/>
              </a:rPr>
              <a:t>пшеницата</a:t>
            </a:r>
            <a:r>
              <a:rPr lang="ru-RU" dirty="0" smtClean="0"/>
              <a:t>.</a:t>
            </a:r>
            <a:r>
              <a:rPr lang="ru-RU" dirty="0"/>
              <a:t>  Макар че произлиза от Азия, днес оризът се отглежда в различни части на света, където има добри условия за това</a:t>
            </a:r>
            <a:r>
              <a:rPr lang="ru-RU" dirty="0" smtClean="0"/>
              <a:t>.</a:t>
            </a:r>
            <a:r>
              <a:rPr lang="ru-RU" dirty="0"/>
              <a:t> Оризът обикновено се отглежда като </a:t>
            </a:r>
            <a:r>
              <a:rPr lang="ru-RU" dirty="0">
                <a:hlinkClick r:id="rId11" tooltip="Едногодишно растение (страницата не съществува)"/>
              </a:rPr>
              <a:t>едногодишно растение</a:t>
            </a:r>
            <a:r>
              <a:rPr lang="ru-RU" dirty="0"/>
              <a:t>, макар че в тропическите области той може да живее и да дава реколта в продължение на 30 години.</a:t>
            </a:r>
            <a:endParaRPr lang="bg-BG" dirty="0"/>
          </a:p>
        </p:txBody>
      </p:sp>
      <p:pic>
        <p:nvPicPr>
          <p:cNvPr id="12" name="Картина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92167"/>
            <a:ext cx="4572000" cy="3960440"/>
          </a:xfrm>
          <a:prstGeom prst="rect">
            <a:avLst/>
          </a:prstGeom>
        </p:spPr>
      </p:pic>
      <p:pic>
        <p:nvPicPr>
          <p:cNvPr id="13" name="Картина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448216"/>
            <a:ext cx="4572000" cy="27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78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/>
          <p:cNvSpPr>
            <a:spLocks noGrp="1"/>
          </p:cNvSpPr>
          <p:nvPr>
            <p:ph type="ctrTitle"/>
          </p:nvPr>
        </p:nvSpPr>
        <p:spPr>
          <a:xfrm>
            <a:off x="4644008" y="116632"/>
            <a:ext cx="3313355" cy="1702160"/>
          </a:xfrm>
        </p:spPr>
        <p:txBody>
          <a:bodyPr>
            <a:normAutofit/>
          </a:bodyPr>
          <a:lstStyle/>
          <a:p>
            <a:r>
              <a:rPr lang="bg-BG" sz="4000" dirty="0"/>
              <a:t>Използване </a:t>
            </a:r>
            <a:br>
              <a:rPr lang="bg-BG" sz="4000" dirty="0"/>
            </a:br>
            <a:endParaRPr lang="bg-BG" sz="4000" dirty="0"/>
          </a:p>
        </p:txBody>
      </p:sp>
      <p:sp>
        <p:nvSpPr>
          <p:cNvPr id="5" name="Подзаглавие 4"/>
          <p:cNvSpPr>
            <a:spLocks noGrp="1"/>
          </p:cNvSpPr>
          <p:nvPr>
            <p:ph type="subTitle" idx="1"/>
          </p:nvPr>
        </p:nvSpPr>
        <p:spPr>
          <a:xfrm>
            <a:off x="4572000" y="2276872"/>
            <a:ext cx="3672408" cy="3960440"/>
          </a:xfrm>
        </p:spPr>
        <p:txBody>
          <a:bodyPr/>
          <a:lstStyle/>
          <a:p>
            <a:r>
              <a:rPr lang="ru-RU" dirty="0"/>
              <a:t>Оризът е основна храна за над половината от световното население. Той е най-значимият източник на хранителна енергия за 17 страни в Азия и Океания, 9 страни в Америка и 8 страни в Африка. На ориза се падат 20% от използваната хранителна енергия в света при 19% за пшеницата и 5% за царевицата.</a:t>
            </a:r>
            <a:endParaRPr lang="bg-BG" dirty="0"/>
          </a:p>
        </p:txBody>
      </p:sp>
      <p:sp>
        <p:nvSpPr>
          <p:cNvPr id="6" name="Правоъгълник 5"/>
          <p:cNvSpPr/>
          <p:nvPr/>
        </p:nvSpPr>
        <p:spPr>
          <a:xfrm>
            <a:off x="0" y="454967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Arial"/>
              </a:rPr>
              <a:t>Освен за храна, зърното от ориз се използва като суровина за производство на </a:t>
            </a:r>
            <a:r>
              <a:rPr lang="ru-RU" b="0" i="0" u="none" strike="noStrike" dirty="0" smtClean="0">
                <a:solidFill>
                  <a:srgbClr val="0B0080"/>
                </a:solidFill>
                <a:effectLst/>
                <a:latin typeface="Arial"/>
                <a:hlinkClick r:id="rId2" tooltip="Спирт"/>
              </a:rPr>
              <a:t>спирт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/>
              </a:rPr>
              <a:t>, </a:t>
            </a:r>
            <a:r>
              <a:rPr lang="ru-RU" b="0" i="0" u="none" strike="noStrike" dirty="0" smtClean="0">
                <a:solidFill>
                  <a:srgbClr val="0B0080"/>
                </a:solidFill>
                <a:effectLst/>
                <a:latin typeface="Arial"/>
                <a:hlinkClick r:id="rId3" tooltip="Пудра"/>
              </a:rPr>
              <a:t>пудра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/>
              </a:rPr>
              <a:t>, </a:t>
            </a:r>
            <a:r>
              <a:rPr lang="ru-RU" b="0" i="0" u="none" strike="noStrike" dirty="0" smtClean="0">
                <a:solidFill>
                  <a:srgbClr val="0B0080"/>
                </a:solidFill>
                <a:effectLst/>
                <a:latin typeface="Arial"/>
                <a:hlinkClick r:id="rId4" tooltip="Бира"/>
              </a:rPr>
              <a:t>бира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/>
              </a:rPr>
              <a:t>, а също така във </a:t>
            </a:r>
            <a:r>
              <a:rPr lang="ru-RU" b="0" i="0" u="none" strike="noStrike" dirty="0" smtClean="0">
                <a:solidFill>
                  <a:srgbClr val="A55858"/>
                </a:solidFill>
                <a:effectLst/>
                <a:latin typeface="Arial"/>
                <a:hlinkClick r:id="rId5" tooltip="Фармацевтична промишленост (страницата не съществува)"/>
              </a:rPr>
              <a:t>фармацевтичната промишленост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/>
              </a:rPr>
              <a:t>. </a:t>
            </a:r>
            <a:r>
              <a:rPr lang="ru-RU" b="0" i="0" u="none" strike="noStrike" dirty="0" smtClean="0">
                <a:solidFill>
                  <a:srgbClr val="0B0080"/>
                </a:solidFill>
                <a:effectLst/>
                <a:latin typeface="Arial"/>
                <a:hlinkClick r:id="rId6" tooltip="Слама"/>
              </a:rPr>
              <a:t>Сламата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/>
              </a:rPr>
              <a:t> от ориз има висока </a:t>
            </a:r>
            <a:r>
              <a:rPr lang="ru-RU" b="0" i="0" u="none" strike="noStrike" dirty="0" smtClean="0">
                <a:solidFill>
                  <a:srgbClr val="0B0080"/>
                </a:solidFill>
                <a:effectLst/>
                <a:latin typeface="Arial"/>
                <a:hlinkClick r:id="rId7" tooltip="Фураж"/>
              </a:rPr>
              <a:t>фуражна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/>
              </a:rPr>
              <a:t> стойност, а освен това се използва за плетени изделия и за производство на фина </a:t>
            </a:r>
            <a:r>
              <a:rPr lang="ru-RU" b="0" i="0" u="none" strike="noStrike" dirty="0" smtClean="0">
                <a:solidFill>
                  <a:srgbClr val="A55858"/>
                </a:solidFill>
                <a:effectLst/>
                <a:latin typeface="Arial"/>
                <a:hlinkClick r:id="rId8" tooltip="Оризова хартия (страницата не съществува)"/>
              </a:rPr>
              <a:t>хартия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/>
              </a:rPr>
              <a:t>.</a:t>
            </a:r>
            <a:endParaRPr lang="bg-BG" dirty="0"/>
          </a:p>
        </p:txBody>
      </p:sp>
      <p:pic>
        <p:nvPicPr>
          <p:cNvPr id="7" name="Картина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01" y="620688"/>
            <a:ext cx="3983597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91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/>
          <p:cNvSpPr>
            <a:spLocks noGrp="1"/>
          </p:cNvSpPr>
          <p:nvPr>
            <p:ph type="ctrTitle"/>
          </p:nvPr>
        </p:nvSpPr>
        <p:spPr>
          <a:xfrm>
            <a:off x="4716016" y="8449"/>
            <a:ext cx="3313355" cy="1702160"/>
          </a:xfrm>
        </p:spPr>
        <p:txBody>
          <a:bodyPr/>
          <a:lstStyle/>
          <a:p>
            <a:r>
              <a:rPr lang="bg-BG" dirty="0"/>
              <a:t>История </a:t>
            </a:r>
            <a:br>
              <a:rPr lang="bg-BG" dirty="0"/>
            </a:br>
            <a:endParaRPr lang="bg-BG" dirty="0"/>
          </a:p>
        </p:txBody>
      </p:sp>
      <p:sp>
        <p:nvSpPr>
          <p:cNvPr id="5" name="Подзаглавие 4"/>
          <p:cNvSpPr>
            <a:spLocks noGrp="1"/>
          </p:cNvSpPr>
          <p:nvPr>
            <p:ph type="subTitle" idx="1"/>
          </p:nvPr>
        </p:nvSpPr>
        <p:spPr>
          <a:xfrm>
            <a:off x="4572000" y="2276872"/>
            <a:ext cx="3672408" cy="3816424"/>
          </a:xfrm>
        </p:spPr>
        <p:txBody>
          <a:bodyPr/>
          <a:lstStyle/>
          <a:p>
            <a:r>
              <a:rPr lang="ru-RU" dirty="0"/>
              <a:t>В много части на </a:t>
            </a:r>
            <a:r>
              <a:rPr lang="ru-RU" dirty="0">
                <a:hlinkClick r:id="rId2" tooltip="Азия"/>
              </a:rPr>
              <a:t>Азия</a:t>
            </a:r>
            <a:r>
              <a:rPr lang="ru-RU" dirty="0"/>
              <a:t> диворастящият ориз се използва за храна от хората от най-дълбока древност, но според преобладаващото днес мнение неговото </a:t>
            </a:r>
            <a:r>
              <a:rPr lang="ru-RU" dirty="0">
                <a:hlinkClick r:id="rId3" tooltip="Одомашняване"/>
              </a:rPr>
              <a:t>одомашняване</a:t>
            </a:r>
            <a:r>
              <a:rPr lang="ru-RU" dirty="0"/>
              <a:t> е извършено в долината на река </a:t>
            </a:r>
            <a:r>
              <a:rPr lang="ru-RU" dirty="0">
                <a:hlinkClick r:id="rId4" tooltip="Яндзъ"/>
              </a:rPr>
              <a:t>Яндзъ</a:t>
            </a:r>
            <a:r>
              <a:rPr lang="ru-RU" dirty="0"/>
              <a:t> в </a:t>
            </a:r>
            <a:r>
              <a:rPr lang="ru-RU" dirty="0" smtClean="0">
                <a:hlinkClick r:id="rId5" tooltip="Китай"/>
              </a:rPr>
              <a:t>Китай</a:t>
            </a:r>
            <a:r>
              <a:rPr lang="ru-RU" dirty="0" smtClean="0"/>
              <a:t>.</a:t>
            </a:r>
            <a:endParaRPr lang="bg-BG" dirty="0"/>
          </a:p>
        </p:txBody>
      </p:sp>
      <p:pic>
        <p:nvPicPr>
          <p:cNvPr id="6" name="Картина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457200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96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/>
          <p:cNvSpPr>
            <a:spLocks noGrp="1"/>
          </p:cNvSpPr>
          <p:nvPr>
            <p:ph type="ctrTitle"/>
          </p:nvPr>
        </p:nvSpPr>
        <p:spPr>
          <a:xfrm>
            <a:off x="1259632" y="34086"/>
            <a:ext cx="3313355" cy="1702160"/>
          </a:xfrm>
        </p:spPr>
        <p:txBody>
          <a:bodyPr/>
          <a:lstStyle/>
          <a:p>
            <a:r>
              <a:rPr lang="bg-BG" b="1" dirty="0"/>
              <a:t>Отглеждане</a:t>
            </a:r>
            <a:br>
              <a:rPr lang="bg-BG" b="1" dirty="0"/>
            </a:br>
            <a:endParaRPr lang="bg-BG" dirty="0"/>
          </a:p>
        </p:txBody>
      </p:sp>
      <p:sp>
        <p:nvSpPr>
          <p:cNvPr id="5" name="Подзаглавие 4"/>
          <p:cNvSpPr>
            <a:spLocks noGrp="1"/>
          </p:cNvSpPr>
          <p:nvPr>
            <p:ph type="subTitle" idx="1"/>
          </p:nvPr>
        </p:nvSpPr>
        <p:spPr>
          <a:xfrm>
            <a:off x="0" y="1268760"/>
            <a:ext cx="4572000" cy="5589240"/>
          </a:xfrm>
        </p:spPr>
        <p:txBody>
          <a:bodyPr/>
          <a:lstStyle/>
          <a:p>
            <a:r>
              <a:rPr lang="ru-RU" dirty="0"/>
              <a:t>Оризът може да се засява след себе си, но при дълго отглеждане като монокултура почвата се заблатява, засолява се; тя силно се заплевелява от специализирани плевели и се увеличават загубите от болести и неприятели. Затова у нас обикновено се засява ориз последователно в продължение на 2-4 години, след което се засява някоя друга култура - люцерна или детелина, царевица, грах и др., като се формират специални оризови сеитбообращени</a:t>
            </a:r>
            <a:endParaRPr lang="bg-BG" dirty="0"/>
          </a:p>
        </p:txBody>
      </p:sp>
      <p:pic>
        <p:nvPicPr>
          <p:cNvPr id="7" name="Картина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76872"/>
            <a:ext cx="3672408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6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4176464" cy="1008112"/>
          </a:xfrm>
        </p:spPr>
        <p:txBody>
          <a:bodyPr>
            <a:normAutofit fontScale="90000"/>
          </a:bodyPr>
          <a:lstStyle/>
          <a:p>
            <a:r>
              <a:rPr lang="bg-BG" b="1" dirty="0"/>
              <a:t>Готвене </a:t>
            </a:r>
            <a:br>
              <a:rPr lang="bg-BG" b="1" dirty="0"/>
            </a:br>
            <a:endParaRPr lang="bg-BG" b="1" dirty="0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23937" y="692696"/>
            <a:ext cx="4548063" cy="6165304"/>
          </a:xfrm>
        </p:spPr>
        <p:txBody>
          <a:bodyPr>
            <a:normAutofit/>
          </a:bodyPr>
          <a:lstStyle/>
          <a:p>
            <a:r>
              <a:rPr lang="ru-RU" dirty="0"/>
              <a:t>Оризът, използван за готвене има много разновидности, като основните категории са дългозърнест, среднозърнест и късозърнест </a:t>
            </a:r>
            <a:r>
              <a:rPr lang="ru-RU" dirty="0" smtClean="0"/>
              <a:t>ориз.</a:t>
            </a:r>
            <a:r>
              <a:rPr lang="ru-RU" dirty="0"/>
              <a:t> Оризът се готви чрез </a:t>
            </a:r>
            <a:r>
              <a:rPr lang="ru-RU" dirty="0">
                <a:hlinkClick r:id="rId2" tooltip="Варене"/>
              </a:rPr>
              <a:t>варене</a:t>
            </a:r>
            <a:r>
              <a:rPr lang="ru-RU" dirty="0"/>
              <a:t> или </a:t>
            </a:r>
            <a:r>
              <a:rPr lang="ru-RU" dirty="0">
                <a:hlinkClick r:id="rId3" tooltip="Готвене на пара (страницата не съществува)"/>
              </a:rPr>
              <a:t>на пара</a:t>
            </a:r>
            <a:r>
              <a:rPr lang="ru-RU" dirty="0"/>
              <a:t>, като в процеса на готвене абсорбира значително количество </a:t>
            </a:r>
            <a:r>
              <a:rPr lang="ru-RU" dirty="0" smtClean="0">
                <a:hlinkClick r:id="rId4" tooltip="Вода"/>
              </a:rPr>
              <a:t>вода</a:t>
            </a:r>
            <a:r>
              <a:rPr lang="ru-RU" dirty="0" smtClean="0"/>
              <a:t> .</a:t>
            </a:r>
            <a:r>
              <a:rPr lang="ru-RU" dirty="0"/>
              <a:t> Оризът може да бъде съставка на различни супи и ястия с риба и месо. Той се използва и за пълнене на зеленчуци или </a:t>
            </a:r>
            <a:r>
              <a:rPr lang="ru-RU" dirty="0">
                <a:hlinkClick r:id="rId5" tooltip="Сърма (страницата не съществува)"/>
              </a:rPr>
              <a:t>сърми</a:t>
            </a:r>
            <a:r>
              <a:rPr lang="ru-RU" dirty="0"/>
              <a:t>, а в съчетание с </a:t>
            </a:r>
            <a:r>
              <a:rPr lang="ru-RU" dirty="0">
                <a:hlinkClick r:id="rId6" tooltip="Мляко"/>
              </a:rPr>
              <a:t>мляко</a:t>
            </a:r>
            <a:r>
              <a:rPr lang="ru-RU" dirty="0"/>
              <a:t>, </a:t>
            </a:r>
            <a:r>
              <a:rPr lang="ru-RU" dirty="0">
                <a:hlinkClick r:id="rId7" tooltip="Захар"/>
              </a:rPr>
              <a:t>захар</a:t>
            </a:r>
            <a:r>
              <a:rPr lang="ru-RU" dirty="0"/>
              <a:t> и </a:t>
            </a:r>
            <a:r>
              <a:rPr lang="ru-RU" dirty="0">
                <a:hlinkClick r:id="rId8" tooltip="Пчелен мед"/>
              </a:rPr>
              <a:t>мед</a:t>
            </a:r>
            <a:r>
              <a:rPr lang="ru-RU" dirty="0"/>
              <a:t> от него се приготвят десерти. Чрез преваряване в голямо количество вода, така че зърната да се разпаднат, от ориза може да се получи </a:t>
            </a:r>
            <a:r>
              <a:rPr lang="ru-RU" dirty="0">
                <a:hlinkClick r:id="rId9" tooltip="Оризова каша (страницата не съществува)"/>
              </a:rPr>
              <a:t>оризова каша</a:t>
            </a:r>
            <a:r>
              <a:rPr lang="ru-RU" dirty="0"/>
              <a:t>.</a:t>
            </a:r>
            <a:endParaRPr lang="bg-BG" dirty="0"/>
          </a:p>
        </p:txBody>
      </p:sp>
      <p:pic>
        <p:nvPicPr>
          <p:cNvPr id="10" name="Картина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924" y="0"/>
            <a:ext cx="4165540" cy="2996952"/>
          </a:xfrm>
          <a:prstGeom prst="rect">
            <a:avLst/>
          </a:prstGeom>
        </p:spPr>
      </p:pic>
      <p:pic>
        <p:nvPicPr>
          <p:cNvPr id="11" name="Картина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924" y="2996952"/>
            <a:ext cx="4165540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34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/>
          <p:cNvSpPr>
            <a:spLocks noGrp="1"/>
          </p:cNvSpPr>
          <p:nvPr>
            <p:ph type="ctrTitle"/>
          </p:nvPr>
        </p:nvSpPr>
        <p:spPr>
          <a:xfrm>
            <a:off x="611560" y="44624"/>
            <a:ext cx="5328592" cy="2736304"/>
          </a:xfrm>
        </p:spPr>
        <p:txBody>
          <a:bodyPr>
            <a:normAutofit/>
          </a:bodyPr>
          <a:lstStyle/>
          <a:p>
            <a:r>
              <a:rPr lang="bg-BG" dirty="0"/>
              <a:t>И с  това  </a:t>
            </a:r>
            <a:r>
              <a:rPr lang="bg-BG" dirty="0" smtClean="0"/>
              <a:t>приключва нашата презентация надявамесе  да ви е  харесла </a:t>
            </a:r>
            <a:endParaRPr lang="bg-BG" dirty="0"/>
          </a:p>
        </p:txBody>
      </p:sp>
      <p:sp>
        <p:nvSpPr>
          <p:cNvPr id="5" name="Подзаглавие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6" name="Картина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852936"/>
            <a:ext cx="727280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63</TotalTime>
  <Words>199</Words>
  <Application>Microsoft Office PowerPoint</Application>
  <PresentationFormat>Презентация на цял екран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8" baseType="lpstr">
      <vt:lpstr>Остин</vt:lpstr>
      <vt:lpstr>Презентацията  е  изготвена  от Тодор Николов,Николай Петров,Нураи Неждет и Павел Дамянов</vt:lpstr>
      <vt:lpstr>Презентация на PowerPoint</vt:lpstr>
      <vt:lpstr>Използване  </vt:lpstr>
      <vt:lpstr>История  </vt:lpstr>
      <vt:lpstr>Отглеждане </vt:lpstr>
      <vt:lpstr>Готвене  </vt:lpstr>
      <vt:lpstr>И с  това  приключва нашата презентация надявамесе  да ви е  харесла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Презентацията  е  изготвена  от Тодор Николов,Николай Петров,Нураи Неждет и Павел Дамянов</dc:title>
  <dc:creator>banan4o</dc:creator>
  <cp:lastModifiedBy>banan4o</cp:lastModifiedBy>
  <cp:revision>8</cp:revision>
  <dcterms:created xsi:type="dcterms:W3CDTF">2012-10-29T17:22:31Z</dcterms:created>
  <dcterms:modified xsi:type="dcterms:W3CDTF">2012-10-29T18:25:55Z</dcterms:modified>
</cp:coreProperties>
</file>